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79" r:id="rId4"/>
    <p:sldId id="263" r:id="rId5"/>
    <p:sldId id="258" r:id="rId6"/>
    <p:sldId id="270" r:id="rId7"/>
    <p:sldId id="273" r:id="rId8"/>
    <p:sldId id="264" r:id="rId9"/>
    <p:sldId id="276" r:id="rId10"/>
    <p:sldId id="277" r:id="rId11"/>
    <p:sldId id="268" r:id="rId12"/>
    <p:sldId id="266" r:id="rId13"/>
    <p:sldId id="275" r:id="rId14"/>
    <p:sldId id="278" r:id="rId15"/>
    <p:sldId id="274" r:id="rId16"/>
    <p:sldId id="267" r:id="rId17"/>
    <p:sldId id="280" r:id="rId18"/>
    <p:sldId id="281" r:id="rId19"/>
    <p:sldId id="261" r:id="rId20"/>
    <p:sldId id="282" r:id="rId21"/>
    <p:sldId id="265" r:id="rId22"/>
    <p:sldId id="272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B93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20"/>
  </p:normalViewPr>
  <p:slideViewPr>
    <p:cSldViewPr snapToGrid="0" snapToObjects="1">
      <p:cViewPr varScale="1">
        <p:scale>
          <a:sx n="61" d="100"/>
          <a:sy n="61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EEA1A3-2E66-2649-B502-CE8F783788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E0A52D-9B9D-AB4B-B9DC-D9C594160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BB8B-B85D-E142-A9F1-FB823E535CAB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B3647-72C2-5244-A6D7-2AFF44458A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9D189-6DD7-8147-993A-6F3B5FDF6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17194-B26C-DD49-9FF0-4F81069B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2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B9C1-7CD7-8C45-AFEC-A66FCFC8E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9932F-A074-0F44-92C2-FB0B44971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25C13-9A79-CF4A-A90F-BDE6B004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5393E-AF95-FF43-8CC9-545043C5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20CA-005A-2146-91E8-D212A2AF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1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D08D-5958-5844-A08A-958BE10F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A6224-C6CB-A34A-8C6C-D8CDFE509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BB3C5-F655-3048-9A1E-97094270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96D0-6894-E943-930A-8C2D02BE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276E-8A11-774F-955B-0967B984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2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8F66E8-2EFC-F949-9F57-0446E4DE2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FA001-8657-B54A-BCF2-A5E91BF36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4D7A-87B2-D548-86A6-FA99D119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A7EA2-960D-D14F-92D3-BF999E5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CF43-7BC7-C04B-9DB4-95CE5683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4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0A41-E752-3A45-AA51-72450B3E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24864-1CFF-DE4B-BD9B-C9721F78C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F18AA-3060-A447-BCBE-3F7230AF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34651-28EC-A444-9B09-71B70423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80CDC-8F4A-DC4F-973B-10F7801D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9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7FBF-4E49-3D48-B71A-1D487E6D9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687CE-C990-3048-8E54-4A267A64E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138D4-BCE9-7B4E-A32F-13B770F8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C8F-3F50-5E48-BC55-CF5D914E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6F033-E419-2D45-80E8-0AE963B8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02837-A02B-314E-8999-3E243FCA4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92E9-3E26-CD4F-8649-8AED4E780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4E999-FC83-C64B-BE67-C69372556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9D8EE-DD76-3343-B22E-F614DE17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FCA53-D003-F34E-A3BC-33A9CC6B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53518-13DA-1B47-8774-FAAA35E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6C26-5B5B-B040-9C56-B7B36720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3E382-3192-EA40-9D37-C61DB1837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9B937-78E0-4F4F-983C-CAEE37169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2BDD9-85BC-8245-8AFC-D36DB2958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6CBC3-1893-0E49-AD42-6967C49F9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3DB10-0765-5244-8C74-100683E1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CF8499-A6AA-0A49-94D2-D7C4783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65E4D5-F78F-684B-B89F-5C19C090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B7DA-DAC5-C747-9442-14E928AD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A3A22-13F9-9346-894F-43B6C028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D7B6E-CB85-214B-9916-3EBEA08A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ECCA-CED2-C840-9F6E-4FC8F6F4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7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8A676-2422-9041-B157-4DBF3436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ABC9D-384B-7449-85FE-EE07FF74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E784B-E7BB-6C4D-B9EB-E581ABD4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5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AF9F-5B74-5445-A137-060363EC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70FC0-5BB0-DA42-8A72-816F3B3B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54B4C-4C0E-D74F-AD27-9A9AAA22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22BA3-E877-6347-A9E2-B86847DD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92EAA-EDB2-B14B-AE08-DACFB019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65C57-781F-4242-A9A5-28B51662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2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21CA-EC58-5145-A8DC-FDC1D13F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63DC7F-2CF6-D540-9EB3-3DE754594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F6E96-C6BF-074C-B73F-40926EB75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85A3E-A788-3544-B45D-5784C6DE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D5410-4E01-754B-9E97-EF293D1F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9D1C-D554-CB4D-88E4-581C1DACD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2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0955F-5B2F-D142-B0E1-6B7B94E6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6A7F8-6CF9-9948-8B1D-66EF0D8A3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76220-FBDC-6A42-9C82-E6CCF3BB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721A-FFD2-8246-B83D-408BBC51B7D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A05D1-26A2-F449-911E-D542458CE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67B18-E394-D240-9B5B-C2C14F83E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CEBA6-E33A-6742-9EF6-A5E228BD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givelify.com/donate/NzcyNTY=/donation/amoun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2krcoprogram@gmail.com" TargetMode="External"/><Relationship Id="rId5" Type="http://schemas.openxmlformats.org/officeDocument/2006/relationships/hyperlink" Target="https://4fd973a7-fc30-495e-b4e3-e934741a51fe.filesusr.com/ugd/58ddb8_a5ec47ef5acc447bb5ed536c06d442df.pdf" TargetMode="Externa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ka-rco.org/prince2kin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A582-344C-964D-8E20-4D483812F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5970" y="5492194"/>
            <a:ext cx="5643486" cy="1291396"/>
          </a:xfrm>
        </p:spPr>
        <p:txBody>
          <a:bodyPr>
            <a:noAutofit/>
          </a:bodyPr>
          <a:lstStyle/>
          <a:p>
            <a:r>
              <a:rPr lang="en-US" sz="2900" b="1" dirty="0">
                <a:solidFill>
                  <a:srgbClr val="521B93"/>
                </a:solidFill>
                <a:latin typeface="BODONI 72 BOOK" pitchFamily="2" charset="0"/>
                <a:cs typeface="Bangla MN" pitchFamily="2" charset="0"/>
              </a:rPr>
              <a:t>Prince to King Mentor Program</a:t>
            </a:r>
            <a:br>
              <a:rPr lang="en-US" sz="2900" b="1" dirty="0">
                <a:solidFill>
                  <a:srgbClr val="521B93"/>
                </a:solidFill>
                <a:latin typeface="BODONI 72 BOOK" pitchFamily="2" charset="0"/>
                <a:cs typeface="Bangla MN" pitchFamily="2" charset="0"/>
              </a:rPr>
            </a:br>
            <a:r>
              <a:rPr lang="en-US" sz="2900" b="1" dirty="0">
                <a:solidFill>
                  <a:srgbClr val="521B93"/>
                </a:solidFill>
                <a:latin typeface="BODONI 72 BOOK" pitchFamily="2" charset="0"/>
                <a:cs typeface="Bangla MN" pitchFamily="2" charset="0"/>
              </a:rPr>
              <a:t>Information Meeting </a:t>
            </a:r>
            <a:br>
              <a:rPr lang="en-US" sz="2900" dirty="0">
                <a:solidFill>
                  <a:srgbClr val="521B93"/>
                </a:solidFill>
                <a:latin typeface="Bodoni 72 Book" pitchFamily="2" charset="0"/>
                <a:cs typeface="Bangla MN" pitchFamily="2" charset="0"/>
              </a:rPr>
            </a:br>
            <a:r>
              <a:rPr lang="en-US" sz="2900" b="1" dirty="0">
                <a:solidFill>
                  <a:srgbClr val="521B93"/>
                </a:solidFill>
                <a:latin typeface="BODONI 72 BOOK" pitchFamily="2" charset="0"/>
                <a:cs typeface="Bangla MN" pitchFamily="2" charset="0"/>
              </a:rPr>
              <a:t>September 12, 2021</a:t>
            </a:r>
            <a:endParaRPr lang="en-US" sz="2900" dirty="0">
              <a:solidFill>
                <a:srgbClr val="521B93"/>
              </a:solidFill>
              <a:latin typeface="Bodoni 72 Book" pitchFamily="2" charset="0"/>
              <a:cs typeface="Bangla MN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3F41E-0926-784A-B732-B69FDE01C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928" y="116600"/>
            <a:ext cx="4368504" cy="62920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008F00"/>
                </a:solidFill>
              </a:rPr>
              <a:t>Alpha Kappa Alpha Sorority, Incorporated®</a:t>
            </a:r>
            <a:endParaRPr lang="en-US" sz="1800" dirty="0">
              <a:solidFill>
                <a:srgbClr val="008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008F00"/>
                </a:solidFill>
              </a:rPr>
              <a:t>Rho Chi Omega Chapter</a:t>
            </a:r>
            <a:endParaRPr lang="en-US" sz="1800" dirty="0">
              <a:solidFill>
                <a:srgbClr val="008F00"/>
              </a:solidFill>
            </a:endParaRPr>
          </a:p>
          <a:p>
            <a:pPr>
              <a:spcBef>
                <a:spcPts val="0"/>
              </a:spcBef>
            </a:pPr>
            <a:endParaRPr lang="en-US" sz="1800" dirty="0">
              <a:solidFill>
                <a:srgbClr val="008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7A6A2-C5C7-CB46-A9D0-BC0B4ABC3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472"/>
            <a:ext cx="12192000" cy="2336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 rot="21017372">
            <a:off x="3383169" y="485460"/>
            <a:ext cx="54025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1EEC9-903D-4948-928D-39B459251D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472"/>
            <a:ext cx="1726397" cy="1598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311" y="5002058"/>
            <a:ext cx="1789113" cy="17815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AEE24-2605-964B-BD20-A8848AD5A54B}"/>
              </a:ext>
            </a:extLst>
          </p:cNvPr>
          <p:cNvGrpSpPr/>
          <p:nvPr/>
        </p:nvGrpSpPr>
        <p:grpSpPr>
          <a:xfrm>
            <a:off x="-47293" y="663597"/>
            <a:ext cx="12079571" cy="1649024"/>
            <a:chOff x="-47293" y="663597"/>
            <a:chExt cx="12079571" cy="16490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511A72-D993-D947-BE13-24DB74266D73}"/>
                </a:ext>
              </a:extLst>
            </p:cNvPr>
            <p:cNvSpPr/>
            <p:nvPr/>
          </p:nvSpPr>
          <p:spPr>
            <a:xfrm rot="20891133">
              <a:off x="3649241" y="1210452"/>
              <a:ext cx="5171513" cy="5212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Navigating Our Present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F0280C-29A0-BF4B-AEF5-13C1CAFD2571}"/>
                </a:ext>
              </a:extLst>
            </p:cNvPr>
            <p:cNvSpPr/>
            <p:nvPr/>
          </p:nvSpPr>
          <p:spPr>
            <a:xfrm rot="21147626">
              <a:off x="2706928" y="1749554"/>
              <a:ext cx="12972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Past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7437A5-7FA3-5248-B605-84176310A06D}"/>
                </a:ext>
              </a:extLst>
            </p:cNvPr>
            <p:cNvSpPr/>
            <p:nvPr/>
          </p:nvSpPr>
          <p:spPr>
            <a:xfrm rot="21307509">
              <a:off x="8236202" y="706734"/>
              <a:ext cx="199454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Unlocking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41BDE2-D2F4-A046-AA68-486964CF2B2C}"/>
                </a:ext>
              </a:extLst>
            </p:cNvPr>
            <p:cNvSpPr/>
            <p:nvPr/>
          </p:nvSpPr>
          <p:spPr>
            <a:xfrm>
              <a:off x="9847645" y="663597"/>
              <a:ext cx="94157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the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BEE621-D12B-614C-8143-F8452F10E50C}"/>
                </a:ext>
              </a:extLst>
            </p:cNvPr>
            <p:cNvSpPr/>
            <p:nvPr/>
          </p:nvSpPr>
          <p:spPr>
            <a:xfrm rot="836297">
              <a:off x="10269871" y="808915"/>
              <a:ext cx="176240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Future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5A0184-7B90-CE49-9C88-49293906169D}"/>
                </a:ext>
              </a:extLst>
            </p:cNvPr>
            <p:cNvSpPr/>
            <p:nvPr/>
          </p:nvSpPr>
          <p:spPr>
            <a:xfrm rot="648751">
              <a:off x="-47293" y="1568352"/>
              <a:ext cx="258057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Discovering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D17F34-D646-B147-AA7B-4FF792FA24C8}"/>
                </a:ext>
              </a:extLst>
            </p:cNvPr>
            <p:cNvSpPr/>
            <p:nvPr/>
          </p:nvSpPr>
          <p:spPr>
            <a:xfrm>
              <a:off x="1881646" y="1789401"/>
              <a:ext cx="131868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nell Roundhand" panose="02000603080000090004" pitchFamily="2" charset="77"/>
                </a:rPr>
                <a:t>Our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AD6A6EF-AA75-D541-9B9C-186C11A749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6292">
            <a:off x="3905714" y="1705185"/>
            <a:ext cx="433890" cy="331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338A67-79A3-7543-8EBE-05191547A8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6292">
            <a:off x="8063615" y="883932"/>
            <a:ext cx="433890" cy="331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3158A-8DDC-F440-A935-CDD215830E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2094071"/>
            <a:ext cx="12206291" cy="4763929"/>
          </a:xfrm>
          <a:prstGeom prst="rect">
            <a:avLst/>
          </a:prstGeom>
          <a:effectLst>
            <a:softEdge rad="163078"/>
          </a:effectLst>
        </p:spPr>
      </p:pic>
    </p:spTree>
    <p:extLst>
      <p:ext uri="{BB962C8B-B14F-4D97-AF65-F5344CB8AC3E}">
        <p14:creationId xmlns:p14="http://schemas.microsoft.com/office/powerpoint/2010/main" val="391497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Program History and Overview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86C3515-6098-D943-9E29-C8A533D09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054" y="1781531"/>
            <a:ext cx="10440140" cy="405109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Standing Theme:</a:t>
            </a:r>
            <a:br>
              <a:rPr lang="en-US" sz="2800" b="1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“The King in Me”</a:t>
            </a:r>
            <a:br>
              <a:rPr lang="en-US" sz="2800" dirty="0">
                <a:latin typeface="Georgia" panose="02040502050405020303" pitchFamily="18" charset="0"/>
              </a:rPr>
            </a:br>
            <a:br>
              <a:rPr lang="en-US" sz="2800" dirty="0">
                <a:latin typeface="Georgia" panose="02040502050405020303" pitchFamily="18" charset="0"/>
              </a:rPr>
            </a:br>
            <a:br>
              <a:rPr lang="en-US" sz="2800" dirty="0">
                <a:latin typeface="Georgia" panose="02040502050405020303" pitchFamily="18" charset="0"/>
              </a:rPr>
            </a:br>
            <a:r>
              <a:rPr lang="en-US" sz="2800" b="1" dirty="0">
                <a:latin typeface="Georgia" panose="02040502050405020303" pitchFamily="18" charset="0"/>
              </a:rPr>
              <a:t>2021 Sub-Theme:</a:t>
            </a:r>
            <a:br>
              <a:rPr lang="en-US" sz="2800" b="1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“Discovering Our Past, Navigating Our Present, Unlocking Our Future”</a:t>
            </a:r>
            <a:br>
              <a:rPr lang="en-US" sz="2800" dirty="0">
                <a:latin typeface="Georgia" panose="02040502050405020303" pitchFamily="18" charset="0"/>
              </a:rPr>
            </a:br>
            <a:br>
              <a:rPr lang="en-US" sz="2800" dirty="0">
                <a:latin typeface="Georgia" panose="02040502050405020303" pitchFamily="18" charset="0"/>
              </a:rPr>
            </a:br>
            <a:br>
              <a:rPr lang="en-US" sz="2800" dirty="0">
                <a:latin typeface="Georgia" panose="02040502050405020303" pitchFamily="18" charset="0"/>
              </a:rPr>
            </a:br>
            <a:r>
              <a:rPr lang="en-US" sz="2800" b="1" dirty="0">
                <a:latin typeface="Georgia" panose="02040502050405020303" pitchFamily="18" charset="0"/>
              </a:rPr>
              <a:t>Standing Moto:</a:t>
            </a:r>
            <a:br>
              <a:rPr lang="en-US" sz="2800" b="1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“Every morning when I wake I shall first thank God for a new day. Every day I shall think: Today I must do something to prepare myself to be KING.”</a:t>
            </a:r>
          </a:p>
        </p:txBody>
      </p:sp>
    </p:spTree>
    <p:extLst>
      <p:ext uri="{BB962C8B-B14F-4D97-AF65-F5344CB8AC3E}">
        <p14:creationId xmlns:p14="http://schemas.microsoft.com/office/powerpoint/2010/main" val="222772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0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Program History and Overview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986B03-3417-9741-B8FB-C08D8C652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2"/>
          <a:stretch/>
        </p:blipFill>
        <p:spPr>
          <a:xfrm>
            <a:off x="2368334" y="1540283"/>
            <a:ext cx="7455332" cy="5284196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58578C-2E6D-4BE2-A1BC-B3472AAF186D}"/>
              </a:ext>
            </a:extLst>
          </p:cNvPr>
          <p:cNvSpPr txBox="1"/>
          <p:nvPr/>
        </p:nvSpPr>
        <p:spPr>
          <a:xfrm>
            <a:off x="7445611" y="4615250"/>
            <a:ext cx="280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Mounted Knight signifies</a:t>
            </a:r>
          </a:p>
          <a:p>
            <a:r>
              <a:rPr lang="en-US" sz="1200" b="1" dirty="0"/>
              <a:t>Chivalry (proper etiquette and manners).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BD869-E738-4872-BD10-AAD0A782CAA8}"/>
              </a:ext>
            </a:extLst>
          </p:cNvPr>
          <p:cNvSpPr txBox="1"/>
          <p:nvPr/>
        </p:nvSpPr>
        <p:spPr>
          <a:xfrm>
            <a:off x="1690945" y="3827361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Book and Lamp of Knowledge signifies</a:t>
            </a:r>
          </a:p>
          <a:p>
            <a:pPr algn="r"/>
            <a:r>
              <a:rPr lang="en-US" sz="1200" b="1" dirty="0"/>
              <a:t>Education and Knowledge are important.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3FBB6-97A0-466D-9CF2-7244C5AF1EEA}"/>
              </a:ext>
            </a:extLst>
          </p:cNvPr>
          <p:cNvSpPr txBox="1"/>
          <p:nvPr/>
        </p:nvSpPr>
        <p:spPr>
          <a:xfrm>
            <a:off x="8165964" y="2789948"/>
            <a:ext cx="310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Wings shall give them flight and carry them to places beyond their wildest dreams.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71101-F9DA-4882-B177-F1D5E7CA1703}"/>
              </a:ext>
            </a:extLst>
          </p:cNvPr>
          <p:cNvSpPr txBox="1"/>
          <p:nvPr/>
        </p:nvSpPr>
        <p:spPr>
          <a:xfrm>
            <a:off x="7469368" y="3789876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Clasp Hands and Globe signifies</a:t>
            </a:r>
          </a:p>
          <a:p>
            <a:r>
              <a:rPr lang="en-US" sz="1200" b="1" dirty="0"/>
              <a:t>Community and Service.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CAEB2F-51A7-4CCC-978D-85ECA24EA024}"/>
              </a:ext>
            </a:extLst>
          </p:cNvPr>
          <p:cNvSpPr txBox="1"/>
          <p:nvPr/>
        </p:nvSpPr>
        <p:spPr>
          <a:xfrm>
            <a:off x="7503675" y="6358507"/>
            <a:ext cx="3318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Legs allow them to stand and remain balanced during their toughest challenges.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43E67-100A-4FDA-996A-4DCED172FD36}"/>
              </a:ext>
            </a:extLst>
          </p:cNvPr>
          <p:cNvSpPr txBox="1"/>
          <p:nvPr/>
        </p:nvSpPr>
        <p:spPr>
          <a:xfrm>
            <a:off x="2065131" y="1593839"/>
            <a:ext cx="317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Shield/Breast plate protects them from all hurt, harm and danger.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3E0EDC-EB16-4D02-9DF7-7E84D4EC7147}"/>
              </a:ext>
            </a:extLst>
          </p:cNvPr>
          <p:cNvSpPr txBox="1"/>
          <p:nvPr/>
        </p:nvSpPr>
        <p:spPr>
          <a:xfrm>
            <a:off x="4243602" y="1210219"/>
            <a:ext cx="370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Crown signifies their place in society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685DF3-E312-499C-A522-8BCCC76C17A5}"/>
              </a:ext>
            </a:extLst>
          </p:cNvPr>
          <p:cNvSpPr txBox="1"/>
          <p:nvPr/>
        </p:nvSpPr>
        <p:spPr>
          <a:xfrm>
            <a:off x="2214165" y="4601350"/>
            <a:ext cx="2243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Man of Justice and Scale of Law:</a:t>
            </a:r>
          </a:p>
          <a:p>
            <a:pPr algn="r"/>
            <a:r>
              <a:rPr lang="en-US" sz="1200" b="1" dirty="0"/>
              <a:t>Leadership and Equality</a:t>
            </a:r>
          </a:p>
        </p:txBody>
      </p:sp>
    </p:spTree>
    <p:extLst>
      <p:ext uri="{BB962C8B-B14F-4D97-AF65-F5344CB8AC3E}">
        <p14:creationId xmlns:p14="http://schemas.microsoft.com/office/powerpoint/2010/main" val="220471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4912726" y="1632285"/>
            <a:ext cx="6565295" cy="3060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Parent and Participant Handbook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5237901" y="4799002"/>
            <a:ext cx="566666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Mrs. Tiffany Richardson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736F22-A6B6-E745-A9F4-44452AE9D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71" y="1710342"/>
            <a:ext cx="3443855" cy="51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84205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Enrichment Workshop and Activities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86C3515-6098-D943-9E29-C8A533D09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412" y="1087148"/>
            <a:ext cx="2393548" cy="43465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What is Our Goal?</a:t>
            </a:r>
            <a:endParaRPr lang="en-US" sz="2000" dirty="0"/>
          </a:p>
        </p:txBody>
      </p:sp>
      <p:sp>
        <p:nvSpPr>
          <p:cNvPr id="8" name="Title 23">
            <a:extLst>
              <a:ext uri="{FF2B5EF4-FFF2-40B4-BE49-F238E27FC236}">
                <a16:creationId xmlns:a16="http://schemas.microsoft.com/office/drawing/2014/main" id="{F6974775-F26E-EF4D-8842-D5DAD6E0C497}"/>
              </a:ext>
            </a:extLst>
          </p:cNvPr>
          <p:cNvSpPr txBox="1">
            <a:spLocks/>
          </p:cNvSpPr>
          <p:nvPr/>
        </p:nvSpPr>
        <p:spPr>
          <a:xfrm>
            <a:off x="2135441" y="1450767"/>
            <a:ext cx="1585606" cy="41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/>
              <a:t>Motivate</a:t>
            </a:r>
          </a:p>
        </p:txBody>
      </p:sp>
      <p:sp>
        <p:nvSpPr>
          <p:cNvPr id="9" name="Title 23">
            <a:extLst>
              <a:ext uri="{FF2B5EF4-FFF2-40B4-BE49-F238E27FC236}">
                <a16:creationId xmlns:a16="http://schemas.microsoft.com/office/drawing/2014/main" id="{4C671102-E894-1444-BFB0-11B938B715F2}"/>
              </a:ext>
            </a:extLst>
          </p:cNvPr>
          <p:cNvSpPr txBox="1">
            <a:spLocks/>
          </p:cNvSpPr>
          <p:nvPr/>
        </p:nvSpPr>
        <p:spPr>
          <a:xfrm>
            <a:off x="105664" y="1864131"/>
            <a:ext cx="7803804" cy="1928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The program activities will include financial management, etiquette, self-esteem, academics, leadership, community service, team building and oratorical skills.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Enrichment workshops will be facilitated by positive male leaders in our community.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The participants will participate in cultural, entertaining, and educational activities.</a:t>
            </a:r>
          </a:p>
        </p:txBody>
      </p:sp>
      <p:sp>
        <p:nvSpPr>
          <p:cNvPr id="12" name="Title 23">
            <a:extLst>
              <a:ext uri="{FF2B5EF4-FFF2-40B4-BE49-F238E27FC236}">
                <a16:creationId xmlns:a16="http://schemas.microsoft.com/office/drawing/2014/main" id="{072E78BB-9995-8744-8AF0-EA03207DD98C}"/>
              </a:ext>
            </a:extLst>
          </p:cNvPr>
          <p:cNvSpPr txBox="1">
            <a:spLocks/>
          </p:cNvSpPr>
          <p:nvPr/>
        </p:nvSpPr>
        <p:spPr>
          <a:xfrm>
            <a:off x="191015" y="3723674"/>
            <a:ext cx="2881364" cy="494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/>
              <a:t>Activities at a Glance: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A4F51-6031-A249-9CE8-EE67CA91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468" y="1334508"/>
            <a:ext cx="4064323" cy="52597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itle 23">
            <a:extLst>
              <a:ext uri="{FF2B5EF4-FFF2-40B4-BE49-F238E27FC236}">
                <a16:creationId xmlns:a16="http://schemas.microsoft.com/office/drawing/2014/main" id="{912D2AB0-4330-B446-9D82-950455177294}"/>
              </a:ext>
            </a:extLst>
          </p:cNvPr>
          <p:cNvSpPr txBox="1">
            <a:spLocks/>
          </p:cNvSpPr>
          <p:nvPr/>
        </p:nvSpPr>
        <p:spPr>
          <a:xfrm>
            <a:off x="5322046" y="1450767"/>
            <a:ext cx="1585606" cy="41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/>
              <a:t>Encourage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81A628-A58A-EA40-B4AC-B01B3CAEDA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172" y="1534759"/>
            <a:ext cx="343601" cy="262511"/>
          </a:xfrm>
          <a:prstGeom prst="rect">
            <a:avLst/>
          </a:prstGeom>
        </p:spPr>
      </p:pic>
      <p:sp>
        <p:nvSpPr>
          <p:cNvPr id="23" name="Title 23">
            <a:extLst>
              <a:ext uri="{FF2B5EF4-FFF2-40B4-BE49-F238E27FC236}">
                <a16:creationId xmlns:a16="http://schemas.microsoft.com/office/drawing/2014/main" id="{140B108B-F2E0-D94F-955A-AC33EDDA709B}"/>
              </a:ext>
            </a:extLst>
          </p:cNvPr>
          <p:cNvSpPr txBox="1">
            <a:spLocks/>
          </p:cNvSpPr>
          <p:nvPr/>
        </p:nvSpPr>
        <p:spPr>
          <a:xfrm>
            <a:off x="3728744" y="1450767"/>
            <a:ext cx="1585606" cy="41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/>
              <a:t>Educate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477898-EA3F-3542-93C7-B84A83EF5A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153" y="1524778"/>
            <a:ext cx="343601" cy="262511"/>
          </a:xfrm>
          <a:prstGeom prst="rect">
            <a:avLst/>
          </a:prstGeom>
        </p:spPr>
      </p:pic>
      <p:sp>
        <p:nvSpPr>
          <p:cNvPr id="26" name="Title 23">
            <a:extLst>
              <a:ext uri="{FF2B5EF4-FFF2-40B4-BE49-F238E27FC236}">
                <a16:creationId xmlns:a16="http://schemas.microsoft.com/office/drawing/2014/main" id="{0DFC77DF-710F-2A49-927A-809610C25AED}"/>
              </a:ext>
            </a:extLst>
          </p:cNvPr>
          <p:cNvSpPr txBox="1">
            <a:spLocks/>
          </p:cNvSpPr>
          <p:nvPr/>
        </p:nvSpPr>
        <p:spPr>
          <a:xfrm>
            <a:off x="119052" y="4013505"/>
            <a:ext cx="5563053" cy="1578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Three (3) Personal Enrichment Workshops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Oratorical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Community Service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Teambuilding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/>
              <a:t>STEAM Vision Board</a:t>
            </a:r>
          </a:p>
        </p:txBody>
      </p:sp>
      <p:sp>
        <p:nvSpPr>
          <p:cNvPr id="27" name="Title 23">
            <a:extLst>
              <a:ext uri="{FF2B5EF4-FFF2-40B4-BE49-F238E27FC236}">
                <a16:creationId xmlns:a16="http://schemas.microsoft.com/office/drawing/2014/main" id="{5BDE5B50-CAE5-0147-87BC-81E2B75A69D2}"/>
              </a:ext>
            </a:extLst>
          </p:cNvPr>
          <p:cNvSpPr txBox="1">
            <a:spLocks/>
          </p:cNvSpPr>
          <p:nvPr/>
        </p:nvSpPr>
        <p:spPr>
          <a:xfrm>
            <a:off x="72211" y="5779193"/>
            <a:ext cx="7511045" cy="886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v"/>
            </a:pPr>
            <a:r>
              <a:rPr lang="en-US" sz="2000" b="1" dirty="0"/>
              <a:t>The personal enrichment workshops will be held virtually via Zoom video conferencing.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b="1" dirty="0"/>
              <a:t>The Oratorical Competition will be held in person.</a:t>
            </a:r>
          </a:p>
        </p:txBody>
      </p:sp>
    </p:spTree>
    <p:extLst>
      <p:ext uri="{BB962C8B-B14F-4D97-AF65-F5344CB8AC3E}">
        <p14:creationId xmlns:p14="http://schemas.microsoft.com/office/powerpoint/2010/main" val="261201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84205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Calendar of Events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A45E8-0BF3-F840-BE23-93E057DF7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77" t="15433" r="12327" b="8667"/>
          <a:stretch/>
        </p:blipFill>
        <p:spPr>
          <a:xfrm>
            <a:off x="1762635" y="1201173"/>
            <a:ext cx="4236720" cy="56087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E0540-D1C0-8549-AEF3-7F4FDB8D74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6382" r="11832" b="12370"/>
          <a:stretch/>
        </p:blipFill>
        <p:spPr>
          <a:xfrm>
            <a:off x="6493995" y="1201173"/>
            <a:ext cx="4030183" cy="56087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8263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4912725" y="1781532"/>
            <a:ext cx="6565295" cy="2687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Closing Ceremony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and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Souvenir Journal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5824755" y="4960899"/>
            <a:ext cx="4986896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Ms. Cheryl K. Johnson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3951EA-3D93-B046-92B6-24C3F5DD7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9" y="2204410"/>
            <a:ext cx="465784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Closing Ceremony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C0D1B-BC64-4DA5-8562-6E3E0565087F}"/>
              </a:ext>
            </a:extLst>
          </p:cNvPr>
          <p:cNvSpPr txBox="1"/>
          <p:nvPr/>
        </p:nvSpPr>
        <p:spPr>
          <a:xfrm>
            <a:off x="3888382" y="4208897"/>
            <a:ext cx="8178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eorgia" panose="02040502050405020303" pitchFamily="18" charset="0"/>
              </a:rPr>
              <a:t>Closing Ceremony Attire for the P2K Participants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Black Suit (uninterrupted black i.e. no pinstripes)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White Shirt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Neck Tie (Provided by the chapter)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Black Socks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Black Shoes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867252-0FC0-4CA4-968A-5085ED632D75}"/>
              </a:ext>
            </a:extLst>
          </p:cNvPr>
          <p:cNvSpPr txBox="1"/>
          <p:nvPr/>
        </p:nvSpPr>
        <p:spPr>
          <a:xfrm>
            <a:off x="6642970" y="1628175"/>
            <a:ext cx="5126370" cy="2308324"/>
          </a:xfrm>
          <a:prstGeom prst="rect">
            <a:avLst/>
          </a:prstGeom>
          <a:solidFill>
            <a:srgbClr val="FFC000"/>
          </a:solidFill>
          <a:ln w="28575">
            <a:solidFill>
              <a:srgbClr val="521B9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eorgia" panose="02040502050405020303" pitchFamily="18" charset="0"/>
              </a:rPr>
              <a:t>“The King in Me”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Closing Ceremony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Sunday, December 5, 2021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4:00 p.m.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Virtual via Zoom</a:t>
            </a:r>
          </a:p>
          <a:p>
            <a:pPr algn="ctr"/>
            <a:r>
              <a:rPr lang="en-US" sz="2400" b="1" dirty="0">
                <a:latin typeface="Georgia" panose="02040502050405020303" pitchFamily="18" charset="0"/>
              </a:rPr>
              <a:t>Attire:  Semi-formal</a:t>
            </a:r>
          </a:p>
        </p:txBody>
      </p:sp>
      <p:pic>
        <p:nvPicPr>
          <p:cNvPr id="18" name="Picture 17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D09B89B-7DBE-4544-A356-40E4AA9D5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03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pic>
        <p:nvPicPr>
          <p:cNvPr id="20" name="Picture 1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73502FE-34B3-4342-A1E4-E622689EC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885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0076C2-7D1E-412E-A633-386188029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08" y="4434515"/>
            <a:ext cx="3476190" cy="19238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7C1027-CD0F-4A85-9D69-1A6C018CA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83" y="1882337"/>
            <a:ext cx="591428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9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Closing Ceremony</a:t>
            </a:r>
          </a:p>
        </p:txBody>
      </p:sp>
      <p:pic>
        <p:nvPicPr>
          <p:cNvPr id="9" name="Picture 8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0E296DDC-D814-4272-BFC1-BF5120FA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03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A12A154-C6E5-4E8A-96D6-308D3376C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885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CA33D3-1E5F-48ED-957D-80D0D33312EB}"/>
              </a:ext>
            </a:extLst>
          </p:cNvPr>
          <p:cNvSpPr txBox="1"/>
          <p:nvPr/>
        </p:nvSpPr>
        <p:spPr>
          <a:xfrm>
            <a:off x="5769475" y="1613837"/>
            <a:ext cx="5081626" cy="4893647"/>
          </a:xfrm>
          <a:prstGeom prst="rect">
            <a:avLst/>
          </a:prstGeom>
          <a:solidFill>
            <a:srgbClr val="521B93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Program Highlights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Introduction of the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Prince to King Court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Prince to King Crowning Ceremony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The Charge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Awards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40572B-EBDD-48B5-BBFC-9447614F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5286">
            <a:off x="5474732" y="1325570"/>
            <a:ext cx="965088" cy="868579"/>
          </a:xfrm>
          <a:prstGeom prst="flowChartAlternateProcess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FEEDA5-CFFA-4C72-BBAD-23C2A9A08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6219">
            <a:off x="10231316" y="1362344"/>
            <a:ext cx="965088" cy="868579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D32DF7-36A8-4836-A3B5-876BBDA73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43" y="2992377"/>
            <a:ext cx="4428571" cy="1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6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Closing Ceremony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960B9-BA2C-488F-BC72-495406FD919A}"/>
              </a:ext>
            </a:extLst>
          </p:cNvPr>
          <p:cNvSpPr txBox="1"/>
          <p:nvPr/>
        </p:nvSpPr>
        <p:spPr>
          <a:xfrm>
            <a:off x="1903510" y="1671584"/>
            <a:ext cx="6727176" cy="4801314"/>
          </a:xfrm>
          <a:prstGeom prst="rect">
            <a:avLst/>
          </a:prstGeom>
          <a:solidFill>
            <a:srgbClr val="521B93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Participation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(Each participant will receive an award.)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Future Leader (The Boss)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(Winner for each category)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Team Builder (Mr. Inclusion)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(Winner for each category)</a:t>
            </a:r>
          </a:p>
          <a:p>
            <a:pPr algn="ctr"/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Best Speaker (Mr. Communicator)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(Winner for each category)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King (Mr. Congeniality)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(One overall winner)</a:t>
            </a:r>
          </a:p>
        </p:txBody>
      </p:sp>
      <p:pic>
        <p:nvPicPr>
          <p:cNvPr id="12" name="Picture 1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56B42A7C-975A-4C96-9EA4-D7B12A61F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03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EDA69EF-12D6-44E2-B52E-A3E0EF5D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885" y="373845"/>
            <a:ext cx="831646" cy="661227"/>
          </a:xfrm>
          <a:prstGeom prst="flowChartAlternateProcess">
            <a:avLst/>
          </a:prstGeom>
          <a:ln w="38100">
            <a:solidFill>
              <a:srgbClr val="521B93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C6F3AC-FDDB-41FE-9D58-A717A08F3ACB}"/>
              </a:ext>
            </a:extLst>
          </p:cNvPr>
          <p:cNvSpPr txBox="1"/>
          <p:nvPr/>
        </p:nvSpPr>
        <p:spPr>
          <a:xfrm>
            <a:off x="8630686" y="2771310"/>
            <a:ext cx="335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Awards will be announced the night of the Closing Ceremony.</a:t>
            </a: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The P2K participants will be able to pick up all awards on December 12, 2021.  See Parent and Participant Handbook.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63B8A8-C0E9-45CE-BF19-22ECC4519793}"/>
              </a:ext>
            </a:extLst>
          </p:cNvPr>
          <p:cNvSpPr/>
          <p:nvPr/>
        </p:nvSpPr>
        <p:spPr>
          <a:xfrm>
            <a:off x="610291" y="800202"/>
            <a:ext cx="988219" cy="6370708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521B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Award</a:t>
            </a:r>
            <a:r>
              <a:rPr lang="en-US" sz="40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521B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6398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Souvenir Journal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87280F3-AFC8-4FFA-9E53-9558B132EE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45" y="1855942"/>
            <a:ext cx="3467261" cy="4485861"/>
          </a:xfrm>
          <a:prstGeom prst="rect">
            <a:avLst/>
          </a:prstGeom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AE81FF5-85A4-4B5E-B46B-13A5AF270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754" y="1410704"/>
            <a:ext cx="1764272" cy="2170388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45F156D-CF6F-4192-9B50-E78771B28B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984" y="3763878"/>
            <a:ext cx="1770136" cy="2520046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F85BDC04-D1F3-4F94-BBC6-626618D62D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319" y="1375942"/>
            <a:ext cx="1542061" cy="2239912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40F49281-D33F-4ABB-B79A-708A6DD15B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660" y="1329470"/>
            <a:ext cx="1770137" cy="2362507"/>
          </a:xfrm>
          <a:prstGeom prst="rect">
            <a:avLst/>
          </a:prstGeom>
        </p:spPr>
      </p:pic>
      <p:pic>
        <p:nvPicPr>
          <p:cNvPr id="16" name="Picture 15" descr="Timeline&#10;&#10;Description automatically generated">
            <a:extLst>
              <a:ext uri="{FF2B5EF4-FFF2-40B4-BE49-F238E27FC236}">
                <a16:creationId xmlns:a16="http://schemas.microsoft.com/office/drawing/2014/main" id="{8C396C21-4421-47A4-B003-7B6D71405D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389" y="3763878"/>
            <a:ext cx="1844023" cy="249440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1333F0D-4951-42C2-861B-F1861E3B7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077" y="1243084"/>
            <a:ext cx="1910386" cy="2620920"/>
          </a:xfrm>
          <a:prstGeom prst="rect">
            <a:avLst/>
          </a:prstGeom>
        </p:spPr>
      </p:pic>
      <p:pic>
        <p:nvPicPr>
          <p:cNvPr id="20" name="Picture 19" descr="Text, timeline&#10;&#10;Description automatically generated">
            <a:extLst>
              <a:ext uri="{FF2B5EF4-FFF2-40B4-BE49-F238E27FC236}">
                <a16:creationId xmlns:a16="http://schemas.microsoft.com/office/drawing/2014/main" id="{5AF6AC5E-07D5-48CD-8D14-8F54C56920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029" y="3979161"/>
            <a:ext cx="2052381" cy="2763922"/>
          </a:xfrm>
          <a:prstGeom prst="rect">
            <a:avLst/>
          </a:prstGeom>
        </p:spPr>
      </p:pic>
      <p:pic>
        <p:nvPicPr>
          <p:cNvPr id="23" name="Picture 2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05D92B1-5E02-443E-92A5-554379C201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09" y="3979161"/>
            <a:ext cx="1963419" cy="27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9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333217" y="1754082"/>
            <a:ext cx="5624287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Lucida Calligraphy" panose="03010101010101010101" pitchFamily="66" charset="77"/>
              </a:rPr>
              <a:t>Greetings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691134" y="3321876"/>
            <a:ext cx="4986896" cy="821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Mrs. Tonnesha M. Lewis</a:t>
            </a:r>
          </a:p>
          <a:p>
            <a:r>
              <a:rPr lang="en-US" sz="3600" dirty="0">
                <a:latin typeface="Georgia" panose="02040502050405020303" pitchFamily="18" charset="0"/>
              </a:rPr>
              <a:t>President, Rho Chi Omega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A20C87-9034-0D46-87DF-6F902AB22B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144" y="2685327"/>
            <a:ext cx="3897767" cy="41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02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Souvenir Journal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87280F3-AFC8-4FFA-9E53-9558B132EE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62" y="1412181"/>
            <a:ext cx="2356238" cy="3048445"/>
          </a:xfrm>
          <a:prstGeom prst="rect">
            <a:avLst/>
          </a:prstGeom>
          <a:ln>
            <a:solidFill>
              <a:srgbClr val="521B9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F6BAD-B57C-49D7-B6F8-8E8CFD201564}"/>
              </a:ext>
            </a:extLst>
          </p:cNvPr>
          <p:cNvSpPr txBox="1"/>
          <p:nvPr/>
        </p:nvSpPr>
        <p:spPr>
          <a:xfrm>
            <a:off x="5779192" y="1383866"/>
            <a:ext cx="5981297" cy="5078313"/>
          </a:xfrm>
          <a:prstGeom prst="rect">
            <a:avLst/>
          </a:prstGeom>
          <a:noFill/>
          <a:ln>
            <a:solidFill>
              <a:srgbClr val="521B9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Encourage your family, friends, and businesses to support your participation by purchasing ads.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Participant’s photographs will be taken by an official photographer compliments of the sorority.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b="1" dirty="0">
                <a:latin typeface="Georgia" panose="02040502050405020303" pitchFamily="18" charset="0"/>
              </a:rPr>
              <a:t>Ad deadline is November 13, 2021.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Payment via online tool provided by chapter or in person on November 13, 2021.  See Parent and Participant Handbook for details.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Each participant will receive a complimentary copy of the souvenir journal.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Additional journals may be pre-ordered for $12.00 each by November 13, 2021.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28F4C3-A732-49F2-9466-12D219CF47F0}"/>
              </a:ext>
            </a:extLst>
          </p:cNvPr>
          <p:cNvSpPr txBox="1"/>
          <p:nvPr/>
        </p:nvSpPr>
        <p:spPr>
          <a:xfrm>
            <a:off x="629672" y="4716163"/>
            <a:ext cx="48139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Ad prices: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Full page with one picture	$100.00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Half page with no picture	$75.00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Half page with one picture	$80.00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Well Wisher (one line)		$25.00</a:t>
            </a:r>
          </a:p>
        </p:txBody>
      </p:sp>
    </p:spTree>
    <p:extLst>
      <p:ext uri="{BB962C8B-B14F-4D97-AF65-F5344CB8AC3E}">
        <p14:creationId xmlns:p14="http://schemas.microsoft.com/office/powerpoint/2010/main" val="97130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1140425" y="2543927"/>
            <a:ext cx="4618299" cy="19860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Program Registration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458593" y="4731138"/>
            <a:ext cx="5981964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Mrs. Lawanda Reynolds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61283-938D-EE45-8B9E-699E795F0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884" y="1831350"/>
            <a:ext cx="3635190" cy="50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0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8ABECB8-AFDE-D440-A9C6-C166096CA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755" y="6045162"/>
            <a:ext cx="4631792" cy="550068"/>
          </a:xfrm>
        </p:spPr>
        <p:txBody>
          <a:bodyPr>
            <a:normAutofit fontScale="92500"/>
          </a:bodyPr>
          <a:lstStyle/>
          <a:p>
            <a:r>
              <a:rPr lang="en-US" dirty="0"/>
              <a:t>https://www.aka-rco.org/prince2king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Program Registration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920CF-1B86-4AEE-818C-1141CD844E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55" y="1802101"/>
            <a:ext cx="4631792" cy="4222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1A09C-B8A3-4169-A16F-A1EAC4ED7F55}"/>
              </a:ext>
            </a:extLst>
          </p:cNvPr>
          <p:cNvSpPr txBox="1"/>
          <p:nvPr/>
        </p:nvSpPr>
        <p:spPr>
          <a:xfrm>
            <a:off x="4996872" y="1802101"/>
            <a:ext cx="6414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2000" b="0" i="0" dirty="0">
                <a:effectLst/>
              </a:rPr>
              <a:t>To register...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2000" b="0" i="0" dirty="0">
                <a:effectLst/>
              </a:rPr>
              <a:t>Open and fill out the </a:t>
            </a:r>
            <a:r>
              <a:rPr lang="en-US" sz="2000" b="0" i="0" u="none" strike="noStrike" dirty="0">
                <a:effectLst/>
                <a:hlinkClick r:id="rId5"/>
              </a:rPr>
              <a:t>P2K Registration Forms</a:t>
            </a:r>
            <a:endParaRPr lang="en-US" sz="2000" b="0" i="0" u="none" strike="noStrike" dirty="0">
              <a:effectLst/>
            </a:endParaRPr>
          </a:p>
          <a:p>
            <a:pPr marL="342900" indent="-342900" algn="l" fontAlgn="base">
              <a:buFont typeface="+mj-lt"/>
              <a:buAutoNum type="arabicPeriod"/>
            </a:pPr>
            <a:endParaRPr lang="en-US" sz="2000" b="0" i="0" dirty="0">
              <a:effectLst/>
            </a:endParaRPr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2000" b="0" i="0" dirty="0">
                <a:effectLst/>
              </a:rPr>
              <a:t>Email your completed forms to </a:t>
            </a:r>
            <a:r>
              <a:rPr lang="en-US" sz="2000" b="0" i="0" u="none" strike="noStrike" dirty="0">
                <a:effectLst/>
                <a:hlinkClick r:id="rId6"/>
              </a:rPr>
              <a:t>p2krcoprogram@gmail.com</a:t>
            </a:r>
            <a:r>
              <a:rPr lang="en-US" sz="2000" b="0" i="0" dirty="0">
                <a:effectLst/>
              </a:rPr>
              <a:t>.  </a:t>
            </a:r>
          </a:p>
          <a:p>
            <a:pPr marL="342900" indent="-342900" algn="l" fontAlgn="base">
              <a:buFont typeface="+mj-lt"/>
              <a:buAutoNum type="arabicPeriod"/>
            </a:pPr>
            <a:endParaRPr lang="en-US" sz="2000" dirty="0"/>
          </a:p>
          <a:p>
            <a:pPr marL="342900" indent="-342900" algn="l" fontAlgn="base">
              <a:buFont typeface="+mj-lt"/>
              <a:buAutoNum type="arabicPeriod"/>
            </a:pPr>
            <a:r>
              <a:rPr lang="en-US" sz="2000" b="0" i="0" dirty="0">
                <a:effectLst/>
              </a:rPr>
              <a:t>Pay the P2K Registration Fee via </a:t>
            </a:r>
            <a:r>
              <a:rPr lang="en-US" sz="2000" b="0" i="0" u="none" strike="noStrike" dirty="0" err="1">
                <a:effectLst/>
                <a:hlinkClick r:id="rId7"/>
              </a:rPr>
              <a:t>Givelify</a:t>
            </a:r>
            <a:r>
              <a:rPr lang="en-US" sz="2000" b="0" i="0" dirty="0">
                <a:effectLst/>
              </a:rPr>
              <a:t> - $103.30 ($100 plus online processing fees).  Email your payment confirmation to </a:t>
            </a:r>
            <a:r>
              <a:rPr lang="en-US" sz="2000" b="0" i="0" u="none" strike="noStrike" dirty="0">
                <a:effectLst/>
                <a:hlinkClick r:id="rId6"/>
              </a:rPr>
              <a:t>p2krcoprogram@gmail.com</a:t>
            </a:r>
            <a:r>
              <a:rPr lang="en-US" sz="2000" b="0" i="0" dirty="0">
                <a:effectLst/>
              </a:rPr>
              <a:t> by September 15.  If you prefer, you may bring $100 (cash or check) to the in-person registration event </a:t>
            </a:r>
            <a:r>
              <a:rPr lang="en-US" sz="2000" b="0" i="1" dirty="0">
                <a:effectLst/>
              </a:rPr>
              <a:t>(face masks are required) </a:t>
            </a:r>
            <a:r>
              <a:rPr lang="en-US" sz="2000" b="0" i="0" dirty="0">
                <a:effectLst/>
              </a:rPr>
              <a:t>on September 15 at the Madison Public Library from 5:00-7:00 PM.</a:t>
            </a:r>
          </a:p>
          <a:p>
            <a:endParaRPr lang="en-US" sz="2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761569-4C87-4C0C-BFE2-6456D299ECE5}"/>
              </a:ext>
            </a:extLst>
          </p:cNvPr>
          <p:cNvSpPr/>
          <p:nvPr/>
        </p:nvSpPr>
        <p:spPr>
          <a:xfrm>
            <a:off x="5365795" y="5921692"/>
            <a:ext cx="5638800" cy="758997"/>
          </a:xfrm>
          <a:prstGeom prst="ellipse">
            <a:avLst/>
          </a:prstGeom>
          <a:solidFill>
            <a:srgbClr val="7C13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DEADLINE FOR REGISTRATION IS SEPTEMBER 15, 2021 by 7:00 PM</a:t>
            </a:r>
          </a:p>
        </p:txBody>
      </p:sp>
    </p:spTree>
    <p:extLst>
      <p:ext uri="{BB962C8B-B14F-4D97-AF65-F5344CB8AC3E}">
        <p14:creationId xmlns:p14="http://schemas.microsoft.com/office/powerpoint/2010/main" val="4123628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8ABECB8-AFDE-D440-A9C6-C166096CA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234" y="485172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Mrs. Tiffany Richardson | P2K Chairman | 706.412.1214</a:t>
            </a:r>
          </a:p>
          <a:p>
            <a:r>
              <a:rPr lang="en-US" dirty="0">
                <a:latin typeface="Georgia" panose="02040502050405020303" pitchFamily="18" charset="0"/>
              </a:rPr>
              <a:t>Mrs. </a:t>
            </a:r>
            <a:r>
              <a:rPr lang="en-US" dirty="0" err="1">
                <a:latin typeface="Georgia" panose="02040502050405020303" pitchFamily="18" charset="0"/>
              </a:rPr>
              <a:t>Saleeta</a:t>
            </a:r>
            <a:r>
              <a:rPr lang="en-US" dirty="0">
                <a:latin typeface="Georgia" panose="02040502050405020303" pitchFamily="18" charset="0"/>
              </a:rPr>
              <a:t> Spencer-Thomas | P2K Co-Chairman | 256.621.6621</a:t>
            </a:r>
          </a:p>
          <a:p>
            <a:r>
              <a:rPr lang="en-US" dirty="0">
                <a:latin typeface="Georgia" panose="02040502050405020303" pitchFamily="18" charset="0"/>
              </a:rPr>
              <a:t>Website: </a:t>
            </a:r>
            <a:r>
              <a:rPr lang="en-US" dirty="0">
                <a:latin typeface="Georgia" panose="02040502050405020303" pitchFamily="18" charset="0"/>
                <a:hlinkClick r:id="rId2"/>
              </a:rPr>
              <a:t>https://www.aka-rco.org/prince2king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 Email: p2krcoprogram@gmail.com 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86C3515-6098-D943-9E29-C8A533D09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234" y="1987420"/>
            <a:ext cx="9144000" cy="1991815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Georgia" panose="02040502050405020303" pitchFamily="18" charset="0"/>
              </a:rPr>
              <a:t>Questions?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7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5678030" y="1831350"/>
            <a:ext cx="5624287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Lucida Calligraphy" panose="03010101010101010101" pitchFamily="66" charset="77"/>
              </a:rPr>
              <a:t>Meditation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6088854" y="3372076"/>
            <a:ext cx="4986896" cy="821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Mrs. Angelen Brooks</a:t>
            </a:r>
          </a:p>
          <a:p>
            <a:r>
              <a:rPr lang="en-US" sz="3600" dirty="0">
                <a:latin typeface="Georgia" panose="02040502050405020303" pitchFamily="18" charset="0"/>
              </a:rPr>
              <a:t>Chaplain, Rho Chi Omega</a:t>
            </a:r>
          </a:p>
          <a:p>
            <a:endParaRPr lang="en-US" sz="3600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77FAB-0287-6D44-AEE2-29DFF0239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61" y="2349500"/>
            <a:ext cx="37592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5514609" y="2086542"/>
            <a:ext cx="6565295" cy="3060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of the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Prince to King (P2K) Committee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5990578" y="5159066"/>
            <a:ext cx="5613356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Mrs. Tiffany Richardson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2DB47E-3495-B448-A700-1FB9A4CB6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71" y="1710342"/>
            <a:ext cx="3443855" cy="51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Prince to King Committee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14625-000C-D242-81AE-AC5369476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1" y="1525995"/>
            <a:ext cx="2247900" cy="279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ACE9E-B5F7-6E41-8FF6-7F64FB05E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6" y="1525995"/>
            <a:ext cx="2247900" cy="279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A57AFB-6518-E44D-AB06-8238FFAE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49" y="3429000"/>
            <a:ext cx="2247900" cy="279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A84A4-2246-434F-B3E9-6E9A76B77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48" y="3429000"/>
            <a:ext cx="2247900" cy="279400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F92D3CE3-1905-8E41-9004-4915FFD6763A}"/>
              </a:ext>
            </a:extLst>
          </p:cNvPr>
          <p:cNvSpPr txBox="1">
            <a:spLocks/>
          </p:cNvSpPr>
          <p:nvPr/>
        </p:nvSpPr>
        <p:spPr>
          <a:xfrm>
            <a:off x="18261" y="4292211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Tiffany Richardson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P2K Chairman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210D0A1-4AD5-1C4C-9788-BBA5D3611FA5}"/>
              </a:ext>
            </a:extLst>
          </p:cNvPr>
          <p:cNvSpPr txBox="1">
            <a:spLocks/>
          </p:cNvSpPr>
          <p:nvPr/>
        </p:nvSpPr>
        <p:spPr>
          <a:xfrm>
            <a:off x="3990746" y="4292211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</a:t>
            </a:r>
            <a:r>
              <a:rPr lang="en-US" sz="2000" dirty="0" err="1">
                <a:latin typeface="Georgia" panose="02040502050405020303" pitchFamily="18" charset="0"/>
              </a:rPr>
              <a:t>Saleeta</a:t>
            </a:r>
            <a:r>
              <a:rPr lang="en-US" sz="2000" dirty="0">
                <a:latin typeface="Georgia" panose="02040502050405020303" pitchFamily="18" charset="0"/>
              </a:rPr>
              <a:t> Spencer-Thomas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P2K Co-Chairman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E9A3B53-8A53-5B4B-AE1E-56DD2903AF9D}"/>
              </a:ext>
            </a:extLst>
          </p:cNvPr>
          <p:cNvSpPr txBox="1">
            <a:spLocks/>
          </p:cNvSpPr>
          <p:nvPr/>
        </p:nvSpPr>
        <p:spPr>
          <a:xfrm>
            <a:off x="8217921" y="4292211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Angela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Boyd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9273A92-7A20-C544-9909-7D2A38D449B9}"/>
              </a:ext>
            </a:extLst>
          </p:cNvPr>
          <p:cNvSpPr txBox="1">
            <a:spLocks/>
          </p:cNvSpPr>
          <p:nvPr/>
        </p:nvSpPr>
        <p:spPr>
          <a:xfrm>
            <a:off x="6174315" y="6188334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Jacqueline Dennis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747662F-2CBA-664C-9B32-78A660CEEC78}"/>
              </a:ext>
            </a:extLst>
          </p:cNvPr>
          <p:cNvSpPr txBox="1">
            <a:spLocks/>
          </p:cNvSpPr>
          <p:nvPr/>
        </p:nvSpPr>
        <p:spPr>
          <a:xfrm>
            <a:off x="1872298" y="6188334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</a:t>
            </a:r>
            <a:r>
              <a:rPr lang="en-US" sz="2000" dirty="0" err="1">
                <a:latin typeface="Georgia" panose="02040502050405020303" pitchFamily="18" charset="0"/>
              </a:rPr>
              <a:t>Nyah</a:t>
            </a:r>
            <a:endParaRPr lang="en-US" sz="2000" dirty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Brown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6F7136-7637-D648-9924-CBA9EF217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565" y="1525995"/>
            <a:ext cx="2247900" cy="2794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07757F32-B6D5-CE42-AE4F-2CB55B1AE68F}"/>
              </a:ext>
            </a:extLst>
          </p:cNvPr>
          <p:cNvSpPr txBox="1">
            <a:spLocks/>
          </p:cNvSpPr>
          <p:nvPr/>
        </p:nvSpPr>
        <p:spPr>
          <a:xfrm>
            <a:off x="10050424" y="6188334"/>
            <a:ext cx="2065910" cy="67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Gloria Flowers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746FC0-B9E2-3741-AA9D-7C4D44189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4525" y="3429000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Prince to King Committee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210D0A1-4AD5-1C4C-9788-BBA5D3611FA5}"/>
              </a:ext>
            </a:extLst>
          </p:cNvPr>
          <p:cNvSpPr txBox="1">
            <a:spLocks/>
          </p:cNvSpPr>
          <p:nvPr/>
        </p:nvSpPr>
        <p:spPr>
          <a:xfrm>
            <a:off x="76704" y="4265507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Sheryl Gilbreath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E9A3B53-8A53-5B4B-AE1E-56DD2903AF9D}"/>
              </a:ext>
            </a:extLst>
          </p:cNvPr>
          <p:cNvSpPr txBox="1">
            <a:spLocks/>
          </p:cNvSpPr>
          <p:nvPr/>
        </p:nvSpPr>
        <p:spPr>
          <a:xfrm>
            <a:off x="4030968" y="4265507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Cheryl K. Johnson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9273A92-7A20-C544-9909-7D2A38D449B9}"/>
              </a:ext>
            </a:extLst>
          </p:cNvPr>
          <p:cNvSpPr txBox="1">
            <a:spLocks/>
          </p:cNvSpPr>
          <p:nvPr/>
        </p:nvSpPr>
        <p:spPr>
          <a:xfrm>
            <a:off x="2074890" y="6134288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Dr. Thalia F.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Love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747662F-2CBA-664C-9B32-78A660CEEC78}"/>
              </a:ext>
            </a:extLst>
          </p:cNvPr>
          <p:cNvSpPr txBox="1">
            <a:spLocks/>
          </p:cNvSpPr>
          <p:nvPr/>
        </p:nvSpPr>
        <p:spPr>
          <a:xfrm>
            <a:off x="7832920" y="4265507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</a:t>
            </a:r>
            <a:r>
              <a:rPr lang="en-US" sz="2000" dirty="0" err="1">
                <a:latin typeface="Georgia" panose="02040502050405020303" pitchFamily="18" charset="0"/>
              </a:rPr>
              <a:t>Tonnesha</a:t>
            </a:r>
            <a:r>
              <a:rPr lang="en-US" sz="2000" dirty="0">
                <a:latin typeface="Georgia" panose="02040502050405020303" pitchFamily="18" charset="0"/>
              </a:rPr>
              <a:t> M. Lewis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3B7A70-5F6E-574C-817A-DE8D3A89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91" y="1622707"/>
            <a:ext cx="2247900" cy="279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39220-4F5E-A046-8540-7CC5E122D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319" y="1622707"/>
            <a:ext cx="2247900" cy="279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57C03D-EE05-2C47-A741-6647D0BBB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930" y="1622707"/>
            <a:ext cx="22479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788A98-0583-AB47-9D00-D8A053F4A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566" y="3469186"/>
            <a:ext cx="2247900" cy="2794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3990BAA8-EE1D-534F-89B7-74372B671DBD}"/>
              </a:ext>
            </a:extLst>
          </p:cNvPr>
          <p:cNvSpPr txBox="1">
            <a:spLocks/>
          </p:cNvSpPr>
          <p:nvPr/>
        </p:nvSpPr>
        <p:spPr>
          <a:xfrm>
            <a:off x="5930707" y="6134288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Chandra Marsh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5C174DD-2E27-104A-9E2A-661B26A58F05}"/>
              </a:ext>
            </a:extLst>
          </p:cNvPr>
          <p:cNvSpPr txBox="1">
            <a:spLocks/>
          </p:cNvSpPr>
          <p:nvPr/>
        </p:nvSpPr>
        <p:spPr>
          <a:xfrm>
            <a:off x="9892039" y="6134288"/>
            <a:ext cx="2065910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Tracie Moore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027825-A786-E343-B36A-8E2B1D0F6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820" y="3469186"/>
            <a:ext cx="2247900" cy="279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04F7E6-9DB6-D54F-A150-A080AA8A0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193" y="3469186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15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Prince to King Committee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E9A3B53-8A53-5B4B-AE1E-56DD2903AF9D}"/>
              </a:ext>
            </a:extLst>
          </p:cNvPr>
          <p:cNvSpPr txBox="1">
            <a:spLocks/>
          </p:cNvSpPr>
          <p:nvPr/>
        </p:nvSpPr>
        <p:spPr>
          <a:xfrm>
            <a:off x="235959" y="4235330"/>
            <a:ext cx="2065910" cy="692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Lawanda Reynolds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9273A92-7A20-C544-9909-7D2A38D449B9}"/>
              </a:ext>
            </a:extLst>
          </p:cNvPr>
          <p:cNvSpPr txBox="1">
            <a:spLocks/>
          </p:cNvSpPr>
          <p:nvPr/>
        </p:nvSpPr>
        <p:spPr>
          <a:xfrm>
            <a:off x="9488473" y="4235330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Lakesha </a:t>
            </a:r>
            <a:r>
              <a:rPr lang="en-US" sz="2000" dirty="0" err="1">
                <a:latin typeface="Georgia" panose="02040502050405020303" pitchFamily="18" charset="0"/>
              </a:rPr>
              <a:t>Taldon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747662F-2CBA-664C-9B32-78A660CEEC78}"/>
              </a:ext>
            </a:extLst>
          </p:cNvPr>
          <p:cNvSpPr txBox="1">
            <a:spLocks/>
          </p:cNvSpPr>
          <p:nvPr/>
        </p:nvSpPr>
        <p:spPr>
          <a:xfrm>
            <a:off x="5063045" y="4235330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Mrs. Acacia Sturdivant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5FF99E-78BF-A84D-BAB5-41C062DD3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64" y="1498559"/>
            <a:ext cx="2251170" cy="279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815EB-12F6-1346-A2DA-4B3421200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317" y="1498559"/>
            <a:ext cx="2247900" cy="27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85BE2-0439-9049-A80E-0E71909C4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050" y="1498559"/>
            <a:ext cx="2247900" cy="2794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FC83AC5-EDF5-594C-9115-BDC4EB8CBB00}"/>
              </a:ext>
            </a:extLst>
          </p:cNvPr>
          <p:cNvSpPr txBox="1">
            <a:spLocks/>
          </p:cNvSpPr>
          <p:nvPr/>
        </p:nvSpPr>
        <p:spPr>
          <a:xfrm>
            <a:off x="7394029" y="6223000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Jessica Williams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4EBFEE4-2197-4544-8EF3-6FA25A452DB9}"/>
              </a:ext>
            </a:extLst>
          </p:cNvPr>
          <p:cNvSpPr txBox="1">
            <a:spLocks/>
          </p:cNvSpPr>
          <p:nvPr/>
        </p:nvSpPr>
        <p:spPr>
          <a:xfrm>
            <a:off x="2384555" y="6223000"/>
            <a:ext cx="2065910" cy="548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Ms. Bobbie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Georgia" panose="02040502050405020303" pitchFamily="18" charset="0"/>
              </a:rPr>
              <a:t>Terry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2171D1-7426-2647-857E-8BEA6C68A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2165" y="3429000"/>
            <a:ext cx="2247900" cy="279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AF2153-C716-024F-896B-23AA237BA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034" y="3429000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3394744" y="195418"/>
            <a:ext cx="54025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“The King in Me”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B23CB8-B827-C541-AF86-2CBBE01EC5F2}"/>
              </a:ext>
            </a:extLst>
          </p:cNvPr>
          <p:cNvSpPr/>
          <p:nvPr/>
        </p:nvSpPr>
        <p:spPr>
          <a:xfrm>
            <a:off x="1524000" y="752825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Discovering Our Past	  Navigating Our Present	       Unlocking the Future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5FDC8A-ECD7-704B-946F-7498B339E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26" y="800202"/>
            <a:ext cx="343601" cy="2625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9F0F78-BAAD-DC4E-BC20-4F0E4D130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084" y="800202"/>
            <a:ext cx="343601" cy="2625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842CCCA9-5AC4-A843-B586-E9BA13A1F609}"/>
              </a:ext>
            </a:extLst>
          </p:cNvPr>
          <p:cNvSpPr txBox="1">
            <a:spLocks/>
          </p:cNvSpPr>
          <p:nvPr/>
        </p:nvSpPr>
        <p:spPr>
          <a:xfrm>
            <a:off x="-330606" y="2016042"/>
            <a:ext cx="6565295" cy="30604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dirty="0">
                <a:latin typeface="Lucida Calligraphy" panose="03010101010101010101" pitchFamily="66" charset="77"/>
              </a:rPr>
              <a:t>Prince to King History and Overview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C7A620AC-395C-264E-B283-492F3B5A0CD7}"/>
              </a:ext>
            </a:extLst>
          </p:cNvPr>
          <p:cNvSpPr txBox="1">
            <a:spLocks/>
          </p:cNvSpPr>
          <p:nvPr/>
        </p:nvSpPr>
        <p:spPr>
          <a:xfrm>
            <a:off x="569430" y="5076469"/>
            <a:ext cx="4986896" cy="1096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Georgia" panose="02040502050405020303" pitchFamily="18" charset="0"/>
              </a:rPr>
              <a:t>Ms. Bobbie Terry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E3012-89C3-4146-BA6C-FC0281CF4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513" y="2291787"/>
            <a:ext cx="4437587" cy="45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0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8ABECB8-AFDE-D440-A9C6-C166096CA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060" y="4709680"/>
            <a:ext cx="967666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5900" dirty="0">
                <a:latin typeface="Georgia" panose="02040502050405020303" pitchFamily="18" charset="0"/>
              </a:rPr>
              <a:t>He shall be called</a:t>
            </a:r>
          </a:p>
          <a:p>
            <a:r>
              <a:rPr lang="en-US" sz="8800" dirty="0">
                <a:latin typeface="Georgia" panose="02040502050405020303" pitchFamily="18" charset="0"/>
              </a:rPr>
              <a:t>KING!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65DCE7-5213-9249-8FC6-54BF975DF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1" y="74410"/>
            <a:ext cx="12206291" cy="1451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B4E5C-B2E2-FE4A-98B8-83CEA1E01E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9" y="0"/>
            <a:ext cx="1789113" cy="1781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522B38-C96E-AF42-A265-721F76FB06A4}"/>
              </a:ext>
            </a:extLst>
          </p:cNvPr>
          <p:cNvSpPr/>
          <p:nvPr/>
        </p:nvSpPr>
        <p:spPr>
          <a:xfrm>
            <a:off x="2515651" y="350516"/>
            <a:ext cx="76971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nell Roundhand" panose="02000603080000090004" pitchFamily="2" charset="77"/>
              </a:rPr>
              <a:t>Program History and Overview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nell Roundhand" panose="02000603080000090004" pitchFamily="2" charset="77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B86C3515-6098-D943-9E29-C8A533D09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2369" y="1600405"/>
            <a:ext cx="9587883" cy="245669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Georgia" panose="02040502050405020303" pitchFamily="18" charset="0"/>
              </a:rPr>
              <a:t>Prince to King</a:t>
            </a:r>
            <a:br>
              <a:rPr lang="en-US" sz="2400" dirty="0">
                <a:latin typeface="Georgia" panose="02040502050405020303" pitchFamily="18" charset="0"/>
              </a:rPr>
            </a:br>
            <a:br>
              <a:rPr lang="en-US" sz="2400" dirty="0">
                <a:latin typeface="Georgia" panose="02040502050405020303" pitchFamily="18" charset="0"/>
              </a:rPr>
            </a:br>
            <a:r>
              <a:rPr lang="en-US" sz="2400" b="0" i="0" dirty="0">
                <a:solidFill>
                  <a:srgbClr val="001320"/>
                </a:solidFill>
                <a:effectLst/>
                <a:latin typeface="Georgia" panose="02040502050405020303" pitchFamily="18" charset="0"/>
              </a:rPr>
              <a:t>For unto us a Child is born, Unto us a Son is given; And the government will be upon His shoulder. And His name will be called Wonderful, Counselor, Mighty God, Everlasting Father, Prince of Peace.</a:t>
            </a:r>
            <a:r>
              <a:rPr lang="en-US" sz="2400" dirty="0">
                <a:latin typeface="Georgia" panose="02040502050405020303" pitchFamily="18" charset="0"/>
              </a:rPr>
              <a:t>.</a:t>
            </a:r>
            <a:br>
              <a:rPr lang="en-US" sz="2400" dirty="0">
                <a:latin typeface="Georgia" panose="02040502050405020303" pitchFamily="18" charset="0"/>
              </a:rPr>
            </a:br>
            <a:r>
              <a:rPr lang="en-US" sz="2400" dirty="0">
                <a:latin typeface="Georgia" panose="02040502050405020303" pitchFamily="18" charset="0"/>
              </a:rPr>
              <a:t>								</a:t>
            </a:r>
            <a:r>
              <a:rPr lang="en-US" sz="1600" dirty="0">
                <a:latin typeface="Georgia" panose="02040502050405020303" pitchFamily="18" charset="0"/>
              </a:rPr>
              <a:t>NKJV Isaiah 9:6</a:t>
            </a:r>
          </a:p>
        </p:txBody>
      </p:sp>
    </p:spTree>
    <p:extLst>
      <p:ext uri="{BB962C8B-B14F-4D97-AF65-F5344CB8AC3E}">
        <p14:creationId xmlns:p14="http://schemas.microsoft.com/office/powerpoint/2010/main" val="187244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2086</TotalTime>
  <Words>1160</Words>
  <Application>Microsoft Office PowerPoint</Application>
  <PresentationFormat>Widescreen</PresentationFormat>
  <Paragraphs>185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BODONI 72 BOOK</vt:lpstr>
      <vt:lpstr>BODONI 72 BOOK</vt:lpstr>
      <vt:lpstr>Calibri</vt:lpstr>
      <vt:lpstr>Calibri Light</vt:lpstr>
      <vt:lpstr>Georgia</vt:lpstr>
      <vt:lpstr>Lucida Calligraphy</vt:lpstr>
      <vt:lpstr>Snell Roundhand</vt:lpstr>
      <vt:lpstr>Wingdings</vt:lpstr>
      <vt:lpstr>Office Theme</vt:lpstr>
      <vt:lpstr>Prince to King Mentor Program Information Meeting  September 12,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Prince to King  For unto us a Child is born, Unto us a Son is given; And the government will be upon His shoulder. And His name will be called Wonderful, Counselor, Mighty God, Everlasting Father, Prince of Peace..         NKJV Isaiah 9:6</vt:lpstr>
      <vt:lpstr>Standing Theme: “The King in Me”   2021 Sub-Theme: “Discovering Our Past, Navigating Our Present, Unlocking Our Future”   Standing Moto: “Every morning when I wake I shall first thank God for a new day. Every day I shall think: Today I must do something to prepare myself to be KING.”</vt:lpstr>
      <vt:lpstr>PowerPoint Presentation</vt:lpstr>
      <vt:lpstr>PowerPoint Presentation</vt:lpstr>
      <vt:lpstr>What is Our Goal?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King in Me!</dc:title>
  <dc:creator>Bishop Daniel Richardson</dc:creator>
  <cp:lastModifiedBy>Lawanda Reynolds</cp:lastModifiedBy>
  <cp:revision>115</cp:revision>
  <dcterms:created xsi:type="dcterms:W3CDTF">2021-09-05T11:46:40Z</dcterms:created>
  <dcterms:modified xsi:type="dcterms:W3CDTF">2021-09-12T21:53:30Z</dcterms:modified>
</cp:coreProperties>
</file>